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2" r:id="rId1"/>
  </p:sldMasterIdLst>
  <p:notesMasterIdLst>
    <p:notesMasterId r:id="rId83"/>
  </p:notesMasterIdLst>
  <p:handoutMasterIdLst>
    <p:handoutMasterId r:id="rId84"/>
  </p:handoutMasterIdLst>
  <p:sldIdLst>
    <p:sldId id="538" r:id="rId2"/>
    <p:sldId id="546" r:id="rId3"/>
    <p:sldId id="712" r:id="rId4"/>
    <p:sldId id="581" r:id="rId5"/>
    <p:sldId id="552" r:id="rId6"/>
    <p:sldId id="558" r:id="rId7"/>
    <p:sldId id="568" r:id="rId8"/>
    <p:sldId id="713" r:id="rId9"/>
    <p:sldId id="547" r:id="rId10"/>
    <p:sldId id="716" r:id="rId11"/>
    <p:sldId id="714" r:id="rId12"/>
    <p:sldId id="548" r:id="rId13"/>
    <p:sldId id="549" r:id="rId14"/>
    <p:sldId id="722" r:id="rId15"/>
    <p:sldId id="561" r:id="rId16"/>
    <p:sldId id="555" r:id="rId17"/>
    <p:sldId id="560" r:id="rId18"/>
    <p:sldId id="562" r:id="rId19"/>
    <p:sldId id="723" r:id="rId20"/>
    <p:sldId id="724" r:id="rId21"/>
    <p:sldId id="725" r:id="rId22"/>
    <p:sldId id="565" r:id="rId23"/>
    <p:sldId id="567" r:id="rId24"/>
    <p:sldId id="564" r:id="rId25"/>
    <p:sldId id="573" r:id="rId26"/>
    <p:sldId id="551" r:id="rId27"/>
    <p:sldId id="667" r:id="rId28"/>
    <p:sldId id="666" r:id="rId29"/>
    <p:sldId id="717" r:id="rId30"/>
    <p:sldId id="719" r:id="rId31"/>
    <p:sldId id="718" r:id="rId32"/>
    <p:sldId id="579" r:id="rId33"/>
    <p:sldId id="589" r:id="rId34"/>
    <p:sldId id="591" r:id="rId35"/>
    <p:sldId id="600" r:id="rId36"/>
    <p:sldId id="601" r:id="rId37"/>
    <p:sldId id="624" r:id="rId38"/>
    <p:sldId id="618" r:id="rId39"/>
    <p:sldId id="611" r:id="rId40"/>
    <p:sldId id="604" r:id="rId41"/>
    <p:sldId id="620" r:id="rId42"/>
    <p:sldId id="621" r:id="rId43"/>
    <p:sldId id="622" r:id="rId44"/>
    <p:sldId id="628" r:id="rId45"/>
    <p:sldId id="730" r:id="rId46"/>
    <p:sldId id="629" r:id="rId47"/>
    <p:sldId id="630" r:id="rId48"/>
    <p:sldId id="632" r:id="rId49"/>
    <p:sldId id="633" r:id="rId50"/>
    <p:sldId id="631" r:id="rId51"/>
    <p:sldId id="652" r:id="rId52"/>
    <p:sldId id="634" r:id="rId53"/>
    <p:sldId id="635" r:id="rId54"/>
    <p:sldId id="654" r:id="rId55"/>
    <p:sldId id="655" r:id="rId56"/>
    <p:sldId id="580" r:id="rId57"/>
    <p:sldId id="575" r:id="rId58"/>
    <p:sldId id="570" r:id="rId59"/>
    <p:sldId id="721" r:id="rId60"/>
    <p:sldId id="584" r:id="rId61"/>
    <p:sldId id="554" r:id="rId62"/>
    <p:sldId id="728" r:id="rId63"/>
    <p:sldId id="637" r:id="rId64"/>
    <p:sldId id="727" r:id="rId65"/>
    <p:sldId id="636" r:id="rId66"/>
    <p:sldId id="726" r:id="rId67"/>
    <p:sldId id="729" r:id="rId68"/>
    <p:sldId id="640" r:id="rId69"/>
    <p:sldId id="693" r:id="rId70"/>
    <p:sldId id="695" r:id="rId71"/>
    <p:sldId id="702" r:id="rId72"/>
    <p:sldId id="705" r:id="rId73"/>
    <p:sldId id="704" r:id="rId74"/>
    <p:sldId id="709" r:id="rId75"/>
    <p:sldId id="720" r:id="rId76"/>
    <p:sldId id="734" r:id="rId77"/>
    <p:sldId id="731" r:id="rId78"/>
    <p:sldId id="733" r:id="rId79"/>
    <p:sldId id="732" r:id="rId80"/>
    <p:sldId id="735" r:id="rId81"/>
    <p:sldId id="736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unak Maskay" initials="RM" lastIdx="1" clrIdx="0">
    <p:extLst>
      <p:ext uri="{19B8F6BF-5375-455C-9EA6-DF929625EA0E}">
        <p15:presenceInfo xmlns:p15="http://schemas.microsoft.com/office/powerpoint/2012/main" userId="7aac497c55bf23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E0B602"/>
    <a:srgbClr val="CCECFF"/>
    <a:srgbClr val="000066"/>
    <a:srgbClr val="CFA303"/>
    <a:srgbClr val="D2C304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63306" autoAdjust="0"/>
  </p:normalViewPr>
  <p:slideViewPr>
    <p:cSldViewPr snapToGrid="0">
      <p:cViewPr varScale="1">
        <p:scale>
          <a:sx n="54" d="100"/>
          <a:sy n="54" d="100"/>
        </p:scale>
        <p:origin x="25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628" y="-14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48317D-8A8D-46BE-982F-5E933DCAB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2738D-A9B1-40EB-8A91-65D4FD6578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FFC12-FB13-40BB-AF88-DF539BC90DF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27E9-BED2-42EB-8210-A59AE79CE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ED10F-D4C3-4281-B741-D5F286241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3B6C2-C936-481C-966D-6381857F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0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75B5D7B-EB6B-4764-9926-B00067E1F3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https://www.youtube.com/watch?v=4EDYfSl-fmc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https://www.youtube.com/watch?v=-2huDogfXS8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21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https://www.youtube.com/watch?v=I0c6Gd26Fxw</a:t>
            </a:r>
          </a:p>
          <a:p>
            <a:r>
              <a:rPr lang="en-US"/>
              <a:t>https://www.youtube.com/watch?v=rgBeC2j99LA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0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ttps://www.youtube.com/watch?v=wfsRAZUnonI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https://www.youtube.com/watch?v=d31RXl9mOO4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3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3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https://www.youtube.com/watch?v=42UgAS-U1-o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0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5B5D7B-EB6B-4764-9926-B00067E1F3C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20054"/>
            <a:ext cx="9141619" cy="64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10640-6119-4449-B2E0-6D24E45D9C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55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22A165-353E-4E2F-BF00-399CE5D5A1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09B01C-79C9-4DC2-AF26-6F17AE96017A}"/>
              </a:ext>
            </a:extLst>
          </p:cNvPr>
          <p:cNvSpPr/>
          <p:nvPr userDrawn="1"/>
        </p:nvSpPr>
        <p:spPr>
          <a:xfrm>
            <a:off x="0" y="6400303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0F080-38D0-48DA-840C-2351F2B663CC}"/>
              </a:ext>
            </a:extLst>
          </p:cNvPr>
          <p:cNvSpPr/>
          <p:nvPr userDrawn="1"/>
        </p:nvSpPr>
        <p:spPr>
          <a:xfrm>
            <a:off x="0" y="6333818"/>
            <a:ext cx="9144001" cy="6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/>
              <a:t>Click to </a:t>
            </a:r>
            <a:r>
              <a:rPr lang="en-US" dirty="0" err="1"/>
              <a:t>ebdit</a:t>
            </a:r>
            <a:r>
              <a:rPr lang="en-US" dirty="0"/>
              <a:t>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43F93A-DDAF-4CA2-AD24-FE497280D1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"/>
            <a:ext cx="7772400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90600" y="1676400"/>
            <a:ext cx="7727950" cy="411480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08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BA128F-C9F6-4B51-8AD2-0CD5C04B92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3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5E1DFA-6010-4FAB-A78E-16FBA293B3CD}"/>
              </a:ext>
            </a:extLst>
          </p:cNvPr>
          <p:cNvSpPr/>
          <p:nvPr userDrawn="1"/>
        </p:nvSpPr>
        <p:spPr>
          <a:xfrm>
            <a:off x="0" y="6400303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606BD-886C-4A2B-9211-9D3299F2D9FC}"/>
              </a:ext>
            </a:extLst>
          </p:cNvPr>
          <p:cNvSpPr/>
          <p:nvPr userDrawn="1"/>
        </p:nvSpPr>
        <p:spPr>
          <a:xfrm>
            <a:off x="0" y="6333818"/>
            <a:ext cx="9144001" cy="6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17DA08-88A7-44A4-88EB-BEFC711C46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6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9C457E-B627-49CC-8D32-085D7FBF27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7E2158-BF3E-477B-8CEF-EC93C77D5E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5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33F82-9CB1-454C-83B0-714B72DD90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4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4EE11-156A-4E49-B922-DEAB3FDCBA39}"/>
              </a:ext>
            </a:extLst>
          </p:cNvPr>
          <p:cNvSpPr/>
          <p:nvPr userDrawn="1"/>
        </p:nvSpPr>
        <p:spPr>
          <a:xfrm>
            <a:off x="0" y="6367711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CEDEC-E7A6-4846-B5D5-D0BC8ABC68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D2CB0-3F73-42D4-A3F5-0CD6B0C2BC6C}"/>
              </a:ext>
            </a:extLst>
          </p:cNvPr>
          <p:cNvSpPr/>
          <p:nvPr userDrawn="1"/>
        </p:nvSpPr>
        <p:spPr>
          <a:xfrm>
            <a:off x="0" y="6333818"/>
            <a:ext cx="9144001" cy="6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39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728B508-6ABC-412D-949F-29319B3E01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6">
              <a:lumMod val="20000"/>
              <a:lumOff val="8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9C457E-B627-49CC-8D32-085D7FBF27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E84994-CF6E-4843-A8F3-25EB892134AD}"/>
              </a:ext>
            </a:extLst>
          </p:cNvPr>
          <p:cNvSpPr/>
          <p:nvPr userDrawn="1"/>
        </p:nvSpPr>
        <p:spPr>
          <a:xfrm>
            <a:off x="0" y="6447437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09C457E-B627-49CC-8D32-085D7FBF27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290C8-11E5-4B7D-B6EB-E3BDFF1B5EA1}"/>
              </a:ext>
            </a:extLst>
          </p:cNvPr>
          <p:cNvSpPr/>
          <p:nvPr userDrawn="1"/>
        </p:nvSpPr>
        <p:spPr>
          <a:xfrm>
            <a:off x="0" y="6333818"/>
            <a:ext cx="9144001" cy="6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921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980078" y="1495690"/>
            <a:ext cx="6071354" cy="1143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Production Planning and Management</a:t>
            </a:r>
            <a:endParaRPr kumimoji="0" lang="en-GB" sz="4000" i="0" u="none" strike="noStrike" kern="1200" cap="none" spc="0" normalizeH="0" baseline="0" noProof="0" dirty="0">
              <a:ln>
                <a:noFill/>
              </a:ln>
              <a:solidFill>
                <a:srgbClr val="572314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MISCELLANEOUS\MGTS403020216\cost-of-quality-4-6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0453" t="31483" r="9145" b="54472"/>
          <a:stretch>
            <a:fillRect/>
          </a:stretch>
        </p:blipFill>
        <p:spPr bwMode="auto">
          <a:xfrm>
            <a:off x="631135" y="593695"/>
            <a:ext cx="7881730" cy="1033671"/>
          </a:xfrm>
          <a:prstGeom prst="rect">
            <a:avLst/>
          </a:prstGeom>
          <a:noFill/>
        </p:spPr>
      </p:pic>
      <p:pic>
        <p:nvPicPr>
          <p:cNvPr id="1027" name="Picture 3" descr="H:\MISCELLANEOUS\MGTS403020216\cost-of-quality-4-638.jpg"/>
          <p:cNvPicPr>
            <a:picLocks noChangeAspect="1" noChangeArrowheads="1"/>
          </p:cNvPicPr>
          <p:nvPr/>
        </p:nvPicPr>
        <p:blipFill>
          <a:blip r:embed="rId2" cstate="print"/>
          <a:srcRect l="7165" t="49024" r="9146" b="10021"/>
          <a:stretch>
            <a:fillRect/>
          </a:stretch>
        </p:blipFill>
        <p:spPr bwMode="auto">
          <a:xfrm>
            <a:off x="490688" y="1997764"/>
            <a:ext cx="8257071" cy="3961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MISCELLANEOUS\MGTS403020216\3347-ex1-lo10.png"/>
          <p:cNvPicPr>
            <a:picLocks noChangeAspect="1" noChangeArrowheads="1"/>
          </p:cNvPicPr>
          <p:nvPr/>
        </p:nvPicPr>
        <p:blipFill>
          <a:blip r:embed="rId2" cstate="print"/>
          <a:srcRect b="18717"/>
          <a:stretch>
            <a:fillRect/>
          </a:stretch>
        </p:blipFill>
        <p:spPr bwMode="auto">
          <a:xfrm>
            <a:off x="0" y="0"/>
            <a:ext cx="9144000" cy="6355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:\MISCELLANEOUS\MGTS403020216\cost-of-quality-list-value-generation-partners.png"/>
          <p:cNvPicPr>
            <a:picLocks noChangeAspect="1" noChangeArrowheads="1"/>
          </p:cNvPicPr>
          <p:nvPr/>
        </p:nvPicPr>
        <p:blipFill>
          <a:blip r:embed="rId3" cstate="print"/>
          <a:srcRect l="50962" r="2885" b="56959"/>
          <a:stretch>
            <a:fillRect/>
          </a:stretch>
        </p:blipFill>
        <p:spPr bwMode="auto">
          <a:xfrm>
            <a:off x="377484" y="169325"/>
            <a:ext cx="6981092" cy="3158196"/>
          </a:xfrm>
          <a:prstGeom prst="rect">
            <a:avLst/>
          </a:prstGeom>
          <a:noFill/>
        </p:spPr>
      </p:pic>
      <p:pic>
        <p:nvPicPr>
          <p:cNvPr id="26627" name="Picture 3" descr="H:\MISCELLANEOUS\MGTS403020216\cost-of-quality-list-value-generation-partners.png"/>
          <p:cNvPicPr>
            <a:picLocks noChangeAspect="1" noChangeArrowheads="1"/>
          </p:cNvPicPr>
          <p:nvPr/>
        </p:nvPicPr>
        <p:blipFill>
          <a:blip r:embed="rId3" cstate="print"/>
          <a:srcRect r="50769" b="53248"/>
          <a:stretch>
            <a:fillRect/>
          </a:stretch>
        </p:blipFill>
        <p:spPr bwMode="auto">
          <a:xfrm>
            <a:off x="1785424" y="3327521"/>
            <a:ext cx="7244863" cy="30094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:\MISCELLANEOUS\MGTS403020216\cost-of-quality-list-value-generation-partners.png"/>
          <p:cNvPicPr>
            <a:picLocks noChangeAspect="1" noChangeArrowheads="1"/>
          </p:cNvPicPr>
          <p:nvPr/>
        </p:nvPicPr>
        <p:blipFill>
          <a:blip r:embed="rId2" cstate="print"/>
          <a:srcRect t="46288" r="50000"/>
          <a:stretch>
            <a:fillRect/>
          </a:stretch>
        </p:blipFill>
        <p:spPr bwMode="auto">
          <a:xfrm>
            <a:off x="148883" y="175846"/>
            <a:ext cx="6646986" cy="2959719"/>
          </a:xfrm>
          <a:prstGeom prst="rect">
            <a:avLst/>
          </a:prstGeom>
          <a:noFill/>
        </p:spPr>
      </p:pic>
      <p:pic>
        <p:nvPicPr>
          <p:cNvPr id="27651" name="Picture 3" descr="H:\MISCELLANEOUS\MGTS403020216\cost-of-quality-list-value-generation-partners.png"/>
          <p:cNvPicPr>
            <a:picLocks noChangeAspect="1" noChangeArrowheads="1"/>
          </p:cNvPicPr>
          <p:nvPr/>
        </p:nvPicPr>
        <p:blipFill>
          <a:blip r:embed="rId2" cstate="print"/>
          <a:srcRect l="49808" t="45824" r="3654"/>
          <a:stretch>
            <a:fillRect/>
          </a:stretch>
        </p:blipFill>
        <p:spPr bwMode="auto">
          <a:xfrm>
            <a:off x="2259036" y="3135565"/>
            <a:ext cx="6596183" cy="31828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7653" t="33563" r="39347" b="9511"/>
          <a:stretch>
            <a:fillRect/>
          </a:stretch>
        </p:blipFill>
        <p:spPr bwMode="auto">
          <a:xfrm>
            <a:off x="206069" y="176917"/>
            <a:ext cx="8709331" cy="61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Image result for total quality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30" y="144559"/>
            <a:ext cx="8685970" cy="6317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Image result for tqm"/>
          <p:cNvSpPr>
            <a:spLocks noChangeAspect="1" noChangeArrowheads="1"/>
          </p:cNvSpPr>
          <p:nvPr/>
        </p:nvSpPr>
        <p:spPr bwMode="auto">
          <a:xfrm>
            <a:off x="155575" y="-2384425"/>
            <a:ext cx="8001000" cy="4972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Image result for tqm"/>
          <p:cNvSpPr>
            <a:spLocks noChangeAspect="1" noChangeArrowheads="1"/>
          </p:cNvSpPr>
          <p:nvPr/>
        </p:nvSpPr>
        <p:spPr bwMode="auto">
          <a:xfrm>
            <a:off x="155575" y="-2384425"/>
            <a:ext cx="8001000" cy="4972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7" name="Picture 7" descr="Image result for tq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0"/>
            <a:ext cx="8832850" cy="6309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Image result for total quality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445" y="454050"/>
            <a:ext cx="7812776" cy="5702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b="3560"/>
          <a:stretch>
            <a:fillRect/>
          </a:stretch>
        </p:blipFill>
        <p:spPr bwMode="auto">
          <a:xfrm>
            <a:off x="214188" y="0"/>
            <a:ext cx="8579292" cy="62080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5748" y="292735"/>
            <a:ext cx="8619172" cy="59404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600" dirty="0">
                <a:solidFill>
                  <a:schemeClr val="tx2"/>
                </a:solidFill>
              </a:rPr>
              <a:t>International Organization of Standardization (ISO)</a:t>
            </a:r>
          </a:p>
          <a:p>
            <a:r>
              <a:rPr lang="en-US" sz="3200" dirty="0"/>
              <a:t>ISO 9000 is a family of quality improvement standards released by ISO.</a:t>
            </a:r>
          </a:p>
          <a:p>
            <a:pPr lvl="1"/>
            <a:r>
              <a:rPr lang="en-US" sz="3200" dirty="0"/>
              <a:t>The 9000 series helps an organization define steps to create and maintain a quality management system. </a:t>
            </a:r>
          </a:p>
          <a:p>
            <a:r>
              <a:rPr lang="en-US" sz="3200" dirty="0"/>
              <a:t>Thoughtful work toward ISO 9001 certification (the most well-known standard issued by ISO) can increase  efficiency and customer satisfaction for service and transactional businesses, as well as for manufacturing and real-goods organizations. </a:t>
            </a:r>
          </a:p>
          <a:p>
            <a:r>
              <a:rPr lang="en-US" sz="3200" dirty="0"/>
              <a:t>Although ISO standards provide a foundation for thinking about and working toward quality, however, certification does not guarantee immediate business growth and cost savings.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2700" y="274638"/>
            <a:ext cx="78613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Quality Management (TQM)</a:t>
            </a:r>
          </a:p>
        </p:txBody>
      </p:sp>
      <p:pic>
        <p:nvPicPr>
          <p:cNvPr id="40962" name="Picture 2" descr="Image result for just-in-time in tqm"/>
          <p:cNvPicPr>
            <a:picLocks noChangeAspect="1" noChangeArrowheads="1"/>
          </p:cNvPicPr>
          <p:nvPr/>
        </p:nvPicPr>
        <p:blipFill>
          <a:blip r:embed="rId3" cstate="print"/>
          <a:srcRect l="4831" t="11243" r="5102" b="20011"/>
          <a:stretch>
            <a:fillRect/>
          </a:stretch>
        </p:blipFill>
        <p:spPr bwMode="auto">
          <a:xfrm>
            <a:off x="170034" y="1417638"/>
            <a:ext cx="8775846" cy="46950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" y="2434908"/>
            <a:ext cx="8671560" cy="38439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>
                <a:solidFill>
                  <a:schemeClr val="tx2"/>
                </a:solidFill>
              </a:rPr>
              <a:t>ISO 9000 vs. ISO 9001</a:t>
            </a:r>
          </a:p>
          <a:p>
            <a:r>
              <a:rPr lang="en-US" sz="2800" dirty="0"/>
              <a:t>ISO 9000 is a family of standards encompassing a handful of documents. ISO 9000 is also the name of the document that details the fundamentals and vocabulary of what constitutes a quality system.</a:t>
            </a:r>
          </a:p>
          <a:p>
            <a:r>
              <a:rPr lang="en-US" sz="2800" dirty="0"/>
              <a:t>ISO 9001 represents specific requirements to improve processes, and is considered the most essential certification of the ISO 9000 family.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0778" t="58696" r="35069" b="23913"/>
          <a:stretch>
            <a:fillRect/>
          </a:stretch>
        </p:blipFill>
        <p:spPr bwMode="auto">
          <a:xfrm>
            <a:off x="379554" y="322689"/>
            <a:ext cx="8078646" cy="178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O 9000 Standards Revisions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7409"/>
            <a:ext cx="8976360" cy="56361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2294" y="411480"/>
            <a:ext cx="7999412" cy="679450"/>
          </a:xfrm>
        </p:spPr>
        <p:txBody>
          <a:bodyPr/>
          <a:lstStyle/>
          <a:p>
            <a:pPr>
              <a:buNone/>
            </a:pPr>
            <a:r>
              <a:rPr lang="en-US" sz="3600" dirty="0">
                <a:solidFill>
                  <a:schemeClr val="accent5"/>
                </a:solidFill>
              </a:rPr>
              <a:t>Quality Gurus</a:t>
            </a:r>
          </a:p>
        </p:txBody>
      </p:sp>
      <p:pic>
        <p:nvPicPr>
          <p:cNvPr id="49154" name="Picture 2" descr="Image result for quality gur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294" y="1807210"/>
            <a:ext cx="8236426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 descr="Image result for quality gurus"/>
          <p:cNvSpPr>
            <a:spLocks noChangeAspect="1" noChangeArrowheads="1"/>
          </p:cNvSpPr>
          <p:nvPr/>
        </p:nvSpPr>
        <p:spPr bwMode="auto">
          <a:xfrm>
            <a:off x="155575" y="-2620963"/>
            <a:ext cx="7286625" cy="546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4" name="AutoShape 4" descr="Image result for quality gurus"/>
          <p:cNvSpPr>
            <a:spLocks noChangeAspect="1" noChangeArrowheads="1"/>
          </p:cNvSpPr>
          <p:nvPr/>
        </p:nvSpPr>
        <p:spPr bwMode="auto">
          <a:xfrm>
            <a:off x="155575" y="-2620963"/>
            <a:ext cx="7286625" cy="546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2" cstate="print"/>
          <a:srcRect l="6731" t="29121" r="42096" b="24113"/>
          <a:stretch>
            <a:fillRect/>
          </a:stretch>
        </p:blipFill>
        <p:spPr bwMode="auto">
          <a:xfrm>
            <a:off x="623515" y="659958"/>
            <a:ext cx="8200445" cy="5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Image result for quality gur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008" y="229234"/>
            <a:ext cx="8657832" cy="6034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Image result for quality gurus"/>
          <p:cNvPicPr>
            <a:picLocks noChangeAspect="1" noChangeArrowheads="1"/>
          </p:cNvPicPr>
          <p:nvPr/>
        </p:nvPicPr>
        <p:blipFill>
          <a:blip r:embed="rId3" cstate="print"/>
          <a:srcRect l="1399" t="25201" b="26292"/>
          <a:stretch>
            <a:fillRect/>
          </a:stretch>
        </p:blipFill>
        <p:spPr bwMode="auto">
          <a:xfrm>
            <a:off x="238992" y="457200"/>
            <a:ext cx="8666016" cy="5303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:\MISCELLANEOUS\MGTS403020216\deming-jurancrosby-14-638.jpg"/>
          <p:cNvPicPr>
            <a:picLocks noChangeAspect="1" noChangeArrowheads="1"/>
          </p:cNvPicPr>
          <p:nvPr/>
        </p:nvPicPr>
        <p:blipFill>
          <a:blip r:embed="rId2" cstate="print"/>
          <a:srcRect l="6230" t="26489" b="8760"/>
          <a:stretch>
            <a:fillRect/>
          </a:stretch>
        </p:blipFill>
        <p:spPr bwMode="auto">
          <a:xfrm>
            <a:off x="351692" y="594359"/>
            <a:ext cx="8563708" cy="5364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2" name="Picture 4" descr="evolution of management theories stonerको लागि तस्बिर परिणाम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086" y="156008"/>
            <a:ext cx="8945913" cy="616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2130" y="204421"/>
            <a:ext cx="7499350" cy="673100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solidFill>
                  <a:schemeClr val="tx2"/>
                </a:solidFill>
              </a:rPr>
              <a:t>Deming’s 14 Points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7424" y="930275"/>
            <a:ext cx="8632256" cy="5164252"/>
            <a:chOff x="1090864" y="1226059"/>
            <a:chExt cx="7684168" cy="5164252"/>
          </a:xfrm>
        </p:grpSpPr>
        <p:pic>
          <p:nvPicPr>
            <p:cNvPr id="149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768" t="57325" r="40325" b="6250"/>
            <a:stretch>
              <a:fillRect/>
            </a:stretch>
          </p:blipFill>
          <p:spPr bwMode="auto">
            <a:xfrm>
              <a:off x="1090864" y="3358662"/>
              <a:ext cx="7684168" cy="3031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" name="Group 7"/>
            <p:cNvGrpSpPr/>
            <p:nvPr/>
          </p:nvGrpSpPr>
          <p:grpSpPr>
            <a:xfrm>
              <a:off x="1090864" y="1226059"/>
              <a:ext cx="7684168" cy="2080521"/>
              <a:chOff x="1090864" y="1226059"/>
              <a:chExt cx="7684168" cy="2080521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768" t="29167" r="40325" b="45844"/>
              <a:stretch>
                <a:fillRect/>
              </a:stretch>
            </p:blipFill>
            <p:spPr bwMode="auto">
              <a:xfrm>
                <a:off x="1090864" y="1226059"/>
                <a:ext cx="7684168" cy="2079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9902" t="54368" r="80595" b="42886"/>
              <a:stretch>
                <a:fillRect/>
              </a:stretch>
            </p:blipFill>
            <p:spPr bwMode="auto">
              <a:xfrm>
                <a:off x="3429000" y="3077980"/>
                <a:ext cx="1406769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MISCELLANEOUS\MGTS403020216\the-total-quality-ap-21-728.jpg"/>
          <p:cNvPicPr>
            <a:picLocks noChangeAspect="1" noChangeArrowheads="1"/>
          </p:cNvPicPr>
          <p:nvPr/>
        </p:nvPicPr>
        <p:blipFill>
          <a:blip r:embed="rId2" cstate="print"/>
          <a:srcRect l="6713" t="15791"/>
          <a:stretch>
            <a:fillRect/>
          </a:stretch>
        </p:blipFill>
        <p:spPr bwMode="auto">
          <a:xfrm>
            <a:off x="216132" y="135172"/>
            <a:ext cx="8760228" cy="62199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 result for six sigma in tq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868" y="0"/>
            <a:ext cx="8944132" cy="6339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8613" y="144116"/>
            <a:ext cx="7900987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Philip B. Crosby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9439" t="41033" r="34404" b="53645"/>
          <a:stretch>
            <a:fillRect/>
          </a:stretch>
        </p:blipFill>
        <p:spPr bwMode="auto">
          <a:xfrm>
            <a:off x="1156572" y="720785"/>
            <a:ext cx="6245068" cy="51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:\MISCELLANEOUS\MGTS403020216\tqm-total-quality-management-contribution-concept-14-728.jpg"/>
          <p:cNvPicPr>
            <a:picLocks noChangeAspect="1" noChangeArrowheads="1"/>
          </p:cNvPicPr>
          <p:nvPr/>
        </p:nvPicPr>
        <p:blipFill>
          <a:blip r:embed="rId3" cstate="print"/>
          <a:srcRect l="10127" t="21526" r="10799" b="15072"/>
          <a:stretch>
            <a:fillRect/>
          </a:stretch>
        </p:blipFill>
        <p:spPr bwMode="auto">
          <a:xfrm>
            <a:off x="1156572" y="1471190"/>
            <a:ext cx="6245068" cy="44571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MISCELLANEOUS\MGTS403020216\tqm-total-quality-management-contribution-concept-14-728.jpg"/>
          <p:cNvPicPr>
            <a:picLocks noChangeAspect="1" noChangeArrowheads="1"/>
          </p:cNvPicPr>
          <p:nvPr/>
        </p:nvPicPr>
        <p:blipFill>
          <a:blip r:embed="rId2" cstate="print"/>
          <a:srcRect l="10127" t="21526" r="10799" b="15072"/>
          <a:stretch>
            <a:fillRect/>
          </a:stretch>
        </p:blipFill>
        <p:spPr bwMode="auto">
          <a:xfrm>
            <a:off x="359796" y="363772"/>
            <a:ext cx="8296523" cy="56103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Image result for 7 concepts of tqm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470" t="14948" r="26098" b="17234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1" y="246063"/>
            <a:ext cx="8077200" cy="60273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>
                <a:solidFill>
                  <a:schemeClr val="accent5"/>
                </a:solidFill>
              </a:rPr>
              <a:t>Continuous Improvement</a:t>
            </a:r>
          </a:p>
          <a:p>
            <a:pPr>
              <a:buNone/>
            </a:pPr>
            <a:r>
              <a:rPr lang="en-US" sz="3600" dirty="0"/>
              <a:t>	The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PDCA Cycle</a:t>
            </a:r>
            <a:r>
              <a:rPr lang="en-US" sz="3600" dirty="0"/>
              <a:t> is a framework for problem solving,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improvement</a:t>
            </a:r>
            <a:r>
              <a:rPr lang="en-US" sz="3600" dirty="0"/>
              <a:t> and change. It is widely recognized as the basis of continually improving </a:t>
            </a:r>
          </a:p>
          <a:p>
            <a:pPr>
              <a:buNone/>
            </a:pPr>
            <a:r>
              <a:rPr lang="en-US" sz="3600" dirty="0"/>
              <a:t>the quality </a:t>
            </a:r>
          </a:p>
          <a:p>
            <a:pPr>
              <a:buNone/>
            </a:pPr>
            <a:r>
              <a:rPr lang="en-US" sz="3600" dirty="0"/>
              <a:t>of processes,</a:t>
            </a:r>
          </a:p>
          <a:p>
            <a:pPr>
              <a:buNone/>
            </a:pPr>
            <a:r>
              <a:rPr lang="en-US" sz="3600" dirty="0"/>
              <a:t> products, </a:t>
            </a:r>
          </a:p>
          <a:p>
            <a:pPr>
              <a:buNone/>
            </a:pPr>
            <a:r>
              <a:rPr lang="en-US" sz="3600" dirty="0"/>
              <a:t>and services. </a:t>
            </a:r>
            <a:endParaRPr lang="en-US" sz="2800" dirty="0"/>
          </a:p>
        </p:txBody>
      </p:sp>
      <p:pic>
        <p:nvPicPr>
          <p:cNvPr id="4" name="Picture 2" descr="Image result for continuous improvement in tqm pd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2320" y="3131373"/>
            <a:ext cx="5821680" cy="31420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4396" r="4176"/>
          <a:stretch>
            <a:fillRect/>
          </a:stretch>
        </p:blipFill>
        <p:spPr bwMode="auto">
          <a:xfrm>
            <a:off x="34508" y="826477"/>
            <a:ext cx="9109492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7538" y="457200"/>
            <a:ext cx="7499350" cy="7381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>
                <a:solidFill>
                  <a:schemeClr val="accent5"/>
                </a:solidFill>
              </a:rPr>
              <a:t>Six Sigma</a:t>
            </a:r>
          </a:p>
        </p:txBody>
      </p:sp>
      <p:pic>
        <p:nvPicPr>
          <p:cNvPr id="87042" name="Picture 2" descr="Image result for six sigma in tqm"/>
          <p:cNvPicPr>
            <a:picLocks noChangeAspect="1" noChangeArrowheads="1"/>
          </p:cNvPicPr>
          <p:nvPr/>
        </p:nvPicPr>
        <p:blipFill>
          <a:blip r:embed="rId3" cstate="print"/>
          <a:srcRect t="24348" b="11622"/>
          <a:stretch>
            <a:fillRect/>
          </a:stretch>
        </p:blipFill>
        <p:spPr bwMode="auto">
          <a:xfrm>
            <a:off x="527538" y="1485900"/>
            <a:ext cx="8088923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8939" y="239469"/>
            <a:ext cx="7543800" cy="4022725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Alternative Definitions</a:t>
            </a:r>
          </a:p>
        </p:txBody>
      </p:sp>
      <p:pic>
        <p:nvPicPr>
          <p:cNvPr id="8806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25128" b="19231"/>
          <a:stretch>
            <a:fillRect/>
          </a:stretch>
        </p:blipFill>
        <p:spPr bwMode="auto">
          <a:xfrm>
            <a:off x="1009542" y="1031632"/>
            <a:ext cx="7543799" cy="46986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22861" y="732779"/>
            <a:ext cx="8065819" cy="5347981"/>
            <a:chOff x="1703021" y="1906259"/>
            <a:chExt cx="6104549" cy="3710137"/>
          </a:xfrm>
        </p:grpSpPr>
        <p:sp>
          <p:nvSpPr>
            <p:cNvPr id="8" name="TextBox 7"/>
            <p:cNvSpPr txBox="1"/>
            <p:nvPr/>
          </p:nvSpPr>
          <p:spPr>
            <a:xfrm>
              <a:off x="5802922" y="1916723"/>
              <a:ext cx="1951893" cy="923330"/>
            </a:xfrm>
            <a:prstGeom prst="rect">
              <a:avLst/>
            </a:prstGeom>
            <a:solidFill>
              <a:srgbClr val="C1DC8C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03021" y="1906259"/>
              <a:ext cx="6104549" cy="3710137"/>
              <a:chOff x="1703021" y="1906259"/>
              <a:chExt cx="6104549" cy="3710137"/>
            </a:xfrm>
          </p:grpSpPr>
          <p:pic>
            <p:nvPicPr>
              <p:cNvPr id="112642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21249"/>
              <a:stretch>
                <a:fillRect/>
              </a:stretch>
            </p:blipFill>
            <p:spPr bwMode="auto">
              <a:xfrm>
                <a:off x="1703021" y="2672862"/>
                <a:ext cx="6104549" cy="2943534"/>
              </a:xfrm>
              <a:prstGeom prst="rect">
                <a:avLst/>
              </a:prstGeom>
              <a:noFill/>
            </p:spPr>
          </p:pic>
          <p:pic>
            <p:nvPicPr>
              <p:cNvPr id="5" name="Picture 4" descr="Image result for six sigma 99.999 defects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314" t="2842" r="7023" b="65121"/>
              <a:stretch>
                <a:fillRect/>
              </a:stretch>
            </p:blipFill>
            <p:spPr bwMode="auto">
              <a:xfrm>
                <a:off x="1825772" y="1906259"/>
                <a:ext cx="3959566" cy="819356"/>
              </a:xfrm>
              <a:prstGeom prst="rect">
                <a:avLst/>
              </a:prstGeom>
              <a:noFill/>
            </p:spPr>
          </p:pic>
        </p:grpSp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73499" t="4312" r="6625" b="86278"/>
            <a:stretch>
              <a:fillRect/>
            </a:stretch>
          </p:blipFill>
          <p:spPr bwMode="auto">
            <a:xfrm>
              <a:off x="6207371" y="2303586"/>
              <a:ext cx="861644" cy="24975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Image result for six sigma in tq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121920"/>
            <a:ext cx="8412479" cy="61569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Image result for six sigma in tq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844"/>
            <a:ext cx="9144000" cy="62384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US" dirty="0"/>
              <a:t>`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 l="16548" t="17002" r="34189" b="1728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9405" y="243840"/>
            <a:ext cx="7940675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>
                <a:solidFill>
                  <a:schemeClr val="accent5"/>
                </a:solidFill>
              </a:rPr>
              <a:t>Employee Empowerment</a:t>
            </a:r>
          </a:p>
        </p:txBody>
      </p:sp>
      <p:pic>
        <p:nvPicPr>
          <p:cNvPr id="92162" name="Picture 2" descr="Image result for employe empowerment in tqm"/>
          <p:cNvPicPr>
            <a:picLocks noChangeAspect="1" noChangeArrowheads="1"/>
          </p:cNvPicPr>
          <p:nvPr/>
        </p:nvPicPr>
        <p:blipFill>
          <a:blip r:embed="rId2" cstate="print"/>
          <a:srcRect l="5435" t="50677" r="6304" b="14203"/>
          <a:stretch>
            <a:fillRect/>
          </a:stretch>
        </p:blipFill>
        <p:spPr bwMode="auto">
          <a:xfrm>
            <a:off x="655320" y="1722120"/>
            <a:ext cx="8169275" cy="3688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165" y="243840"/>
            <a:ext cx="7940675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>
                <a:solidFill>
                  <a:schemeClr val="accent5"/>
                </a:solidFill>
              </a:rPr>
              <a:t>Benchmarking</a:t>
            </a:r>
          </a:p>
        </p:txBody>
      </p:sp>
      <p:pic>
        <p:nvPicPr>
          <p:cNvPr id="107522" name="Picture 2" descr="Image result for benchmarking in tqm"/>
          <p:cNvPicPr>
            <a:picLocks noChangeAspect="1" noChangeArrowheads="1"/>
          </p:cNvPicPr>
          <p:nvPr/>
        </p:nvPicPr>
        <p:blipFill>
          <a:blip r:embed="rId2" cstate="print"/>
          <a:srcRect t="24917" b="10184"/>
          <a:stretch>
            <a:fillRect/>
          </a:stretch>
        </p:blipFill>
        <p:spPr bwMode="auto">
          <a:xfrm>
            <a:off x="536713" y="1229801"/>
            <a:ext cx="8303122" cy="4957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0415" y="213360"/>
            <a:ext cx="7920037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/>
              <a:t>Why Benchmark?</a:t>
            </a:r>
          </a:p>
        </p:txBody>
      </p:sp>
      <p:pic>
        <p:nvPicPr>
          <p:cNvPr id="10957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5870" t="25786" r="3478" b="16848"/>
          <a:stretch>
            <a:fillRect/>
          </a:stretch>
        </p:blipFill>
        <p:spPr bwMode="auto">
          <a:xfrm>
            <a:off x="535388" y="1068124"/>
            <a:ext cx="8136172" cy="48005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5598" y="167640"/>
            <a:ext cx="7878762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/>
              <a:t>The Process of Benchmarking</a:t>
            </a:r>
          </a:p>
        </p:txBody>
      </p:sp>
      <p:pic>
        <p:nvPicPr>
          <p:cNvPr id="110594" name="Picture 2" descr="Image result for benchmarking in tqm"/>
          <p:cNvPicPr>
            <a:picLocks noChangeAspect="1" noChangeArrowheads="1"/>
          </p:cNvPicPr>
          <p:nvPr/>
        </p:nvPicPr>
        <p:blipFill>
          <a:blip r:embed="rId2" cstate="print"/>
          <a:srcRect l="2905" t="21751" b="18362"/>
          <a:stretch>
            <a:fillRect/>
          </a:stretch>
        </p:blipFill>
        <p:spPr bwMode="auto">
          <a:xfrm>
            <a:off x="676177" y="879817"/>
            <a:ext cx="8010623" cy="33762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2224" y="211016"/>
            <a:ext cx="8070850" cy="57308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3600" dirty="0">
                <a:solidFill>
                  <a:schemeClr val="accent5"/>
                </a:solidFill>
              </a:rPr>
              <a:t>Just-In-Time</a:t>
            </a:r>
          </a:p>
        </p:txBody>
      </p:sp>
      <p:pic>
        <p:nvPicPr>
          <p:cNvPr id="116740" name="Picture 4" descr="Image result for jit produ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2521" y="784103"/>
            <a:ext cx="7200553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B2E04605-727E-4ACE-8029-32DF7CE0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622" t="22851" r="3674" b="3174"/>
          <a:stretch>
            <a:fillRect/>
          </a:stretch>
        </p:blipFill>
        <p:spPr bwMode="auto">
          <a:xfrm>
            <a:off x="284768" y="208059"/>
            <a:ext cx="8752551" cy="60860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476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872" y="169129"/>
            <a:ext cx="7543800" cy="40227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/>
              <a:t>JIT is based on three principles:</a:t>
            </a:r>
          </a:p>
        </p:txBody>
      </p:sp>
      <p:pic>
        <p:nvPicPr>
          <p:cNvPr id="11776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25943" b="9692"/>
          <a:stretch>
            <a:fillRect/>
          </a:stretch>
        </p:blipFill>
        <p:spPr bwMode="auto">
          <a:xfrm>
            <a:off x="248872" y="1067972"/>
            <a:ext cx="8498888" cy="48756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9015" t="24402" r="9674" b="5452"/>
          <a:stretch>
            <a:fillRect/>
          </a:stretch>
        </p:blipFill>
        <p:spPr bwMode="auto">
          <a:xfrm>
            <a:off x="509368" y="205153"/>
            <a:ext cx="8125264" cy="5982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19957" b="8963"/>
          <a:stretch>
            <a:fillRect/>
          </a:stretch>
        </p:blipFill>
        <p:spPr bwMode="auto">
          <a:xfrm>
            <a:off x="364246" y="216876"/>
            <a:ext cx="8612114" cy="5848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Image result for jit produ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80" y="0"/>
            <a:ext cx="884305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 l="36355" t="32933" r="19585" b="15144"/>
          <a:stretch>
            <a:fillRect/>
          </a:stretch>
        </p:blipFill>
        <p:spPr bwMode="auto">
          <a:xfrm>
            <a:off x="0" y="0"/>
            <a:ext cx="9144000" cy="63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3363" y="228600"/>
            <a:ext cx="7920037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>
                <a:solidFill>
                  <a:schemeClr val="accent5"/>
                </a:solidFill>
              </a:rPr>
              <a:t>Taguchi Concept</a:t>
            </a:r>
          </a:p>
        </p:txBody>
      </p:sp>
      <p:pic>
        <p:nvPicPr>
          <p:cNvPr id="11878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28881"/>
          <a:stretch>
            <a:fillRect/>
          </a:stretch>
        </p:blipFill>
        <p:spPr bwMode="auto">
          <a:xfrm>
            <a:off x="990600" y="1089328"/>
            <a:ext cx="7174916" cy="5052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taguchi methodको लागि तस्बिर परिणाम"/>
          <p:cNvPicPr>
            <a:picLocks noChangeAspect="1" noChangeArrowheads="1"/>
          </p:cNvPicPr>
          <p:nvPr/>
        </p:nvPicPr>
        <p:blipFill>
          <a:blip r:embed="rId2" cstate="print"/>
          <a:srcRect l="5216" t="16267" b="30991"/>
          <a:stretch>
            <a:fillRect/>
          </a:stretch>
        </p:blipFill>
        <p:spPr bwMode="auto">
          <a:xfrm>
            <a:off x="344905" y="344102"/>
            <a:ext cx="8463815" cy="57823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16488" t="50240" r="52968" b="33654"/>
          <a:stretch>
            <a:fillRect/>
          </a:stretch>
        </p:blipFill>
        <p:spPr bwMode="auto">
          <a:xfrm>
            <a:off x="212773" y="1180514"/>
            <a:ext cx="8718453" cy="261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0080" y="2718899"/>
            <a:ext cx="5229225" cy="639763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Taguchi Loss Function</a:t>
            </a:r>
          </a:p>
        </p:txBody>
      </p:sp>
      <p:pic>
        <p:nvPicPr>
          <p:cNvPr id="124930" name="Picture 2" descr="Image result for taguchi concept define"/>
          <p:cNvPicPr>
            <a:picLocks noChangeAspect="1" noChangeArrowheads="1"/>
          </p:cNvPicPr>
          <p:nvPr/>
        </p:nvPicPr>
        <p:blipFill>
          <a:blip r:embed="rId2" cstate="print"/>
          <a:srcRect l="8020" t="24879"/>
          <a:stretch>
            <a:fillRect/>
          </a:stretch>
        </p:blipFill>
        <p:spPr bwMode="auto">
          <a:xfrm>
            <a:off x="422033" y="3499338"/>
            <a:ext cx="6260122" cy="2749062"/>
          </a:xfrm>
          <a:prstGeom prst="rect">
            <a:avLst/>
          </a:prstGeom>
          <a:noFill/>
        </p:spPr>
      </p:pic>
      <p:pic>
        <p:nvPicPr>
          <p:cNvPr id="124932" name="Picture 4" descr="Image result for taguchi concept robustness"/>
          <p:cNvPicPr>
            <a:picLocks noChangeAspect="1" noChangeArrowheads="1"/>
          </p:cNvPicPr>
          <p:nvPr/>
        </p:nvPicPr>
        <p:blipFill>
          <a:blip r:embed="rId3" cstate="print"/>
          <a:srcRect l="10552" t="47863" r="9961" b="25242"/>
          <a:stretch>
            <a:fillRect/>
          </a:stretch>
        </p:blipFill>
        <p:spPr bwMode="auto">
          <a:xfrm>
            <a:off x="422032" y="512299"/>
            <a:ext cx="8417167" cy="2081164"/>
          </a:xfrm>
          <a:prstGeom prst="rect">
            <a:avLst/>
          </a:prstGeom>
          <a:noFill/>
        </p:spPr>
      </p:pic>
      <p:pic>
        <p:nvPicPr>
          <p:cNvPr id="124934" name="Picture 6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5989" y="3499338"/>
            <a:ext cx="1725979" cy="2613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2144" y="868680"/>
            <a:ext cx="7859712" cy="4800600"/>
          </a:xfrm>
        </p:spPr>
        <p:txBody>
          <a:bodyPr/>
          <a:lstStyle/>
          <a:p>
            <a:r>
              <a:rPr lang="en-US" sz="2800" dirty="0"/>
              <a:t>Dr. </a:t>
            </a:r>
            <a:r>
              <a:rPr lang="en-US" sz="2800" dirty="0" err="1"/>
              <a:t>Genichi</a:t>
            </a:r>
            <a:r>
              <a:rPr lang="en-US" sz="2800" dirty="0"/>
              <a:t> Taguchi developed a practical approach for designing quality into products and processes. His methodology recognized that quality should not be defined as simply within or not within specifications, so he created a simple </a:t>
            </a:r>
            <a:r>
              <a:rPr lang="en-US" sz="2800" b="1" dirty="0"/>
              <a:t>quadratic loss function</a:t>
            </a:r>
            <a:r>
              <a:rPr lang="en-US" sz="2800" dirty="0"/>
              <a:t> to measure quality.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8331" y="579120"/>
            <a:ext cx="7907337" cy="1647825"/>
          </a:xfrm>
        </p:spPr>
        <p:txBody>
          <a:bodyPr/>
          <a:lstStyle/>
          <a:p>
            <a:r>
              <a:rPr lang="en-US" sz="2400" dirty="0"/>
              <a:t>The two figures below contrast the typical 0-1 loss function used in quality with the Taguchi quadratic loss function.</a:t>
            </a:r>
          </a:p>
        </p:txBody>
      </p:sp>
      <p:pic>
        <p:nvPicPr>
          <p:cNvPr id="137218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331" y="1945021"/>
            <a:ext cx="7532888" cy="29679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3951" y="448946"/>
            <a:ext cx="7499350" cy="6635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Seven Tools of TQM </a:t>
            </a:r>
          </a:p>
        </p:txBody>
      </p:sp>
      <p:pic>
        <p:nvPicPr>
          <p:cNvPr id="64514" name="Picture 2" descr="Image result for 7 concepts of tqm"/>
          <p:cNvPicPr>
            <a:picLocks noChangeAspect="1" noChangeArrowheads="1"/>
          </p:cNvPicPr>
          <p:nvPr/>
        </p:nvPicPr>
        <p:blipFill>
          <a:blip r:embed="rId2" cstate="print"/>
          <a:srcRect l="15482" t="13202" r="18394" b="14109"/>
          <a:stretch>
            <a:fillRect/>
          </a:stretch>
        </p:blipFill>
        <p:spPr bwMode="auto">
          <a:xfrm>
            <a:off x="543951" y="1314768"/>
            <a:ext cx="7380849" cy="4952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11589" t="12686" r="12917" b="12463"/>
          <a:stretch>
            <a:fillRect/>
          </a:stretch>
        </p:blipFill>
        <p:spPr bwMode="auto">
          <a:xfrm>
            <a:off x="0" y="0"/>
            <a:ext cx="9144000" cy="6799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3638" y="568325"/>
            <a:ext cx="7980362" cy="596900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Ishikawa Cause and Effect (Fishbone) Diagram</a:t>
            </a:r>
          </a:p>
        </p:txBody>
      </p:sp>
      <p:pic>
        <p:nvPicPr>
          <p:cNvPr id="4098" name="Picture 2" descr="H:\MISCELLANEOUS\MGTS403020216\2000px-Ishikawa_Fishbone_Diagram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226" y="1195705"/>
            <a:ext cx="7911548" cy="48735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MISCELLANEOUS\MGTS403020216\qcl-14v3causeeffect-diagram-late-arrival-of-studentssimsreedivya-adity-selvaraj-nadar-3-638.jpg"/>
          <p:cNvPicPr>
            <a:picLocks noChangeAspect="1" noChangeArrowheads="1"/>
          </p:cNvPicPr>
          <p:nvPr/>
        </p:nvPicPr>
        <p:blipFill>
          <a:blip r:embed="rId2" cstate="print"/>
          <a:srcRect t="138"/>
          <a:stretch>
            <a:fillRect/>
          </a:stretch>
        </p:blipFill>
        <p:spPr bwMode="auto">
          <a:xfrm>
            <a:off x="-3038" y="0"/>
            <a:ext cx="91470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:\MISCELLANEOUS\MGTS403020216\slide_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8725" y="274638"/>
            <a:ext cx="791527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Lean Management</a:t>
            </a:r>
            <a:br>
              <a:rPr lang="en-US" dirty="0"/>
            </a:br>
            <a:r>
              <a:rPr lang="en-US" dirty="0"/>
              <a:t>Manufacturing/Production</a:t>
            </a:r>
          </a:p>
        </p:txBody>
      </p:sp>
      <p:pic>
        <p:nvPicPr>
          <p:cNvPr id="70658" name="Picture 2" descr="Image result for 7 tools of qualit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1692495"/>
            <a:ext cx="6885161" cy="40729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Image result for lean management"/>
          <p:cNvPicPr>
            <a:picLocks noChangeAspect="1" noChangeArrowheads="1"/>
          </p:cNvPicPr>
          <p:nvPr/>
        </p:nvPicPr>
        <p:blipFill>
          <a:blip r:embed="rId3" cstate="print"/>
          <a:srcRect l="16219" t="7215" r="15647" b="6657"/>
          <a:stretch>
            <a:fillRect/>
          </a:stretch>
        </p:blipFill>
        <p:spPr bwMode="auto">
          <a:xfrm>
            <a:off x="658634" y="514185"/>
            <a:ext cx="8150086" cy="54333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l="3043" b="78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 descr="Image result for lean principles"/>
          <p:cNvSpPr>
            <a:spLocks noChangeAspect="1" noChangeArrowheads="1"/>
          </p:cNvSpPr>
          <p:nvPr/>
        </p:nvSpPr>
        <p:spPr bwMode="auto">
          <a:xfrm>
            <a:off x="155575" y="-661988"/>
            <a:ext cx="5715000" cy="13906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 cstate="print"/>
          <a:srcRect l="10542" t="40144" r="46075" b="41106"/>
          <a:stretch>
            <a:fillRect/>
          </a:stretch>
        </p:blipFill>
        <p:spPr bwMode="auto">
          <a:xfrm>
            <a:off x="155576" y="2022230"/>
            <a:ext cx="8988424" cy="251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Image result for lean manag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1053546"/>
            <a:ext cx="9148107" cy="51484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Image result for histrory of lean"/>
          <p:cNvPicPr>
            <a:picLocks noChangeAspect="1" noChangeArrowheads="1"/>
          </p:cNvPicPr>
          <p:nvPr/>
        </p:nvPicPr>
        <p:blipFill>
          <a:blip r:embed="rId2" cstate="print"/>
          <a:srcRect l="2178"/>
          <a:stretch>
            <a:fillRect/>
          </a:stretch>
        </p:blipFill>
        <p:spPr bwMode="auto">
          <a:xfrm>
            <a:off x="15240" y="0"/>
            <a:ext cx="912876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Image result for lean principles"/>
          <p:cNvPicPr>
            <a:picLocks noChangeAspect="1" noChangeArrowheads="1"/>
          </p:cNvPicPr>
          <p:nvPr/>
        </p:nvPicPr>
        <p:blipFill rotWithShape="1">
          <a:blip r:embed="rId3" cstate="print"/>
          <a:srcRect l="8041" t="6444" r="7601" b="688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30216"/>
            <a:ext cx="8778240" cy="3519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0473" y="274320"/>
            <a:ext cx="7940675" cy="4800600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solidFill>
                  <a:schemeClr val="accent5"/>
                </a:solidFill>
              </a:rPr>
              <a:t>Service Quality Dimensions</a:t>
            </a:r>
          </a:p>
        </p:txBody>
      </p:sp>
      <p:pic>
        <p:nvPicPr>
          <p:cNvPr id="52226" name="Picture 2" descr="Image result for quality gurus"/>
          <p:cNvPicPr>
            <a:picLocks noChangeAspect="1" noChangeArrowheads="1"/>
          </p:cNvPicPr>
          <p:nvPr/>
        </p:nvPicPr>
        <p:blipFill>
          <a:blip r:embed="rId2" cstate="print"/>
          <a:srcRect t="18576" r="50769" b="12648"/>
          <a:stretch>
            <a:fillRect/>
          </a:stretch>
        </p:blipFill>
        <p:spPr bwMode="auto">
          <a:xfrm>
            <a:off x="790136" y="1295400"/>
            <a:ext cx="7820464" cy="4099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21740" y="4952999"/>
            <a:ext cx="7708900" cy="527050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Commonalities of Both Methodologies</a:t>
            </a:r>
          </a:p>
        </p:txBody>
      </p:sp>
      <p:sp>
        <p:nvSpPr>
          <p:cNvPr id="113666" name="AutoShape 2" descr="Image result for just-in-time in tqm"/>
          <p:cNvSpPr>
            <a:spLocks noChangeAspect="1" noChangeArrowheads="1"/>
          </p:cNvSpPr>
          <p:nvPr/>
        </p:nvSpPr>
        <p:spPr bwMode="auto">
          <a:xfrm>
            <a:off x="155575" y="-1385888"/>
            <a:ext cx="4314825" cy="2895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68" name="AutoShape 4" descr="Image result for just-in-time in tqm"/>
          <p:cNvSpPr>
            <a:spLocks noChangeAspect="1" noChangeArrowheads="1"/>
          </p:cNvSpPr>
          <p:nvPr/>
        </p:nvSpPr>
        <p:spPr bwMode="auto">
          <a:xfrm>
            <a:off x="155575" y="-1897063"/>
            <a:ext cx="594360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2" cstate="print"/>
          <a:srcRect l="9461" t="23558" r="45399" b="23798"/>
          <a:stretch>
            <a:fillRect/>
          </a:stretch>
        </p:blipFill>
        <p:spPr bwMode="auto">
          <a:xfrm>
            <a:off x="0" y="79374"/>
            <a:ext cx="91440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 l="10769" t="72051" r="7308" b="14616"/>
          <a:stretch>
            <a:fillRect/>
          </a:stretch>
        </p:blipFill>
        <p:spPr bwMode="auto">
          <a:xfrm>
            <a:off x="1008380" y="5342891"/>
            <a:ext cx="7491047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14167" b="9285"/>
          <a:stretch>
            <a:fillRect/>
          </a:stretch>
        </p:blipFill>
        <p:spPr bwMode="auto">
          <a:xfrm>
            <a:off x="0" y="0"/>
            <a:ext cx="9144000" cy="6187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Image result for six sigma in tq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31" y="575640"/>
            <a:ext cx="8265469" cy="5794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Image result for six sigma in tqm"/>
          <p:cNvPicPr>
            <a:picLocks noChangeAspect="1" noChangeArrowheads="1"/>
          </p:cNvPicPr>
          <p:nvPr/>
        </p:nvPicPr>
        <p:blipFill>
          <a:blip r:embed="rId2" cstate="print"/>
          <a:srcRect l="18055" t="696" r="18280" b="3599"/>
          <a:stretch>
            <a:fillRect/>
          </a:stretch>
        </p:blipFill>
        <p:spPr bwMode="auto">
          <a:xfrm>
            <a:off x="0" y="0"/>
            <a:ext cx="9144000" cy="6126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17384" b="41487"/>
          <a:stretch>
            <a:fillRect/>
          </a:stretch>
        </p:blipFill>
        <p:spPr bwMode="auto">
          <a:xfrm>
            <a:off x="0" y="0"/>
            <a:ext cx="9144000" cy="6278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t="58278" b="5104"/>
          <a:stretch>
            <a:fillRect/>
          </a:stretch>
        </p:blipFill>
        <p:spPr bwMode="auto">
          <a:xfrm>
            <a:off x="0" y="91440"/>
            <a:ext cx="9144000" cy="620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9C8E-29D2-7478-78D0-3207BF16B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92"/>
            <a:ext cx="9144000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8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0B140-E25D-FD0C-713E-E5629413A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80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67D0A-3D55-ED7D-0F59-5A6371FF2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7" t="8088" r="6766" b="9289"/>
          <a:stretch/>
        </p:blipFill>
        <p:spPr>
          <a:xfrm>
            <a:off x="0" y="0"/>
            <a:ext cx="9144000" cy="63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86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1B5AB-58ED-75CE-0D15-716923C4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0"/>
            <a:ext cx="8934138" cy="63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2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MISCELLANEOUS\MGTS403020216\chapter-15-ppt-15-728.jpg"/>
          <p:cNvPicPr>
            <a:picLocks noChangeAspect="1" noChangeArrowheads="1"/>
          </p:cNvPicPr>
          <p:nvPr/>
        </p:nvPicPr>
        <p:blipFill>
          <a:blip r:embed="rId2" cstate="print"/>
          <a:srcRect l="9304" t="9087" r="11423" b="14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64BDF-686F-F9B9-8FC3-ED7EB9D7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" y="134912"/>
            <a:ext cx="9023649" cy="61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2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2D40E-769E-BA69-EA4C-BA3E983B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3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:\MISCELLANEOUS\MGTS403020216\cost-of-quality-cost-of-poor-qual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522" y="639200"/>
            <a:ext cx="7730197" cy="52129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29412</TotalTime>
  <Words>445</Words>
  <Application>Microsoft Office PowerPoint</Application>
  <PresentationFormat>On-screen Show (4:3)</PresentationFormat>
  <Paragraphs>60</Paragraphs>
  <Slides>81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Tahoma</vt:lpstr>
      <vt:lpstr>Retrospect</vt:lpstr>
      <vt:lpstr>PowerPoint Presentation</vt:lpstr>
      <vt:lpstr>Total Quality Management (TQM)</vt:lpstr>
      <vt:lpstr>PowerPoint Presentation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Lean Management Manufacturing/Production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Engineering-FIU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Making Economic Decisions</dc:title>
  <dc:creator>ENG</dc:creator>
  <cp:lastModifiedBy>Raunak Maskay</cp:lastModifiedBy>
  <cp:revision>1066</cp:revision>
  <dcterms:created xsi:type="dcterms:W3CDTF">2006-10-24T18:48:00Z</dcterms:created>
  <dcterms:modified xsi:type="dcterms:W3CDTF">2022-10-02T06:17:02Z</dcterms:modified>
</cp:coreProperties>
</file>